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6"/>
  </p:notesMasterIdLst>
  <p:sldIdLst>
    <p:sldId id="256" r:id="rId5"/>
    <p:sldId id="257" r:id="rId6"/>
    <p:sldId id="270" r:id="rId7"/>
    <p:sldId id="271" r:id="rId8"/>
    <p:sldId id="260" r:id="rId9"/>
    <p:sldId id="261" r:id="rId10"/>
    <p:sldId id="267" r:id="rId11"/>
    <p:sldId id="262" r:id="rId12"/>
    <p:sldId id="263" r:id="rId13"/>
    <p:sldId id="265" r:id="rId14"/>
    <p:sldId id="266" r:id="rId15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8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184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185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186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0D319A94-ECF3-4798-825E-FA4DBFC5C7DA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023000" y="8918280"/>
            <a:ext cx="3077640" cy="468360"/>
          </a:xfrm>
          <a:prstGeom prst="rect">
            <a:avLst/>
          </a:prstGeom>
          <a:noFill/>
          <a:ln>
            <a:noFill/>
          </a:ln>
        </p:spPr>
        <p:txBody>
          <a:bodyPr lIns="94320" tIns="47160" rIns="94320" bIns="47160" anchor="b">
            <a:noAutofit/>
          </a:bodyPr>
          <a:lstStyle/>
          <a:p>
            <a:pPr algn="r">
              <a:lnSpc>
                <a:spcPct val="100000"/>
              </a:lnSpc>
            </a:pPr>
            <a:fld id="{02CC7AE4-3B31-4707-AF68-FA695940A328}" type="slidenum">
              <a:rPr lang="en-US" sz="1400" b="0" strike="noStrike" spc="-1">
                <a:latin typeface="Times New Roman"/>
              </a:rPr>
              <a:t>2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2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21075"/>
          </a:xfrm>
          <a:prstGeom prst="rect">
            <a:avLst/>
          </a:prstGeom>
        </p:spPr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710640" y="4459680"/>
            <a:ext cx="5681160" cy="4223520"/>
          </a:xfrm>
          <a:prstGeom prst="rect">
            <a:avLst/>
          </a:prstGeom>
        </p:spPr>
        <p:txBody>
          <a:bodyPr lIns="94320" tIns="47160" rIns="94320" bIns="4716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4023000" y="8918280"/>
            <a:ext cx="3077280" cy="4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320" tIns="47160" rIns="94320" bIns="47160" anchor="b">
            <a:noAutofit/>
          </a:bodyPr>
          <a:lstStyle/>
          <a:p>
            <a:pPr algn="r">
              <a:lnSpc>
                <a:spcPct val="100000"/>
              </a:lnSpc>
            </a:pPr>
            <a:fld id="{116C017F-EA15-4CB1-87AB-446D36E3CC15}" type="slidenum">
              <a:rPr lang="en-US" sz="1300" b="0" strike="noStrike" spc="-1">
                <a:solidFill>
                  <a:srgbClr val="000000"/>
                </a:solidFill>
                <a:latin typeface="Arial"/>
                <a:ea typeface="Arial"/>
              </a:rPr>
              <a:t>3</a:t>
            </a:fld>
            <a:endParaRPr lang="en-US" sz="1300" b="0" strike="noStrike" spc="-1">
              <a:latin typeface="Arial"/>
            </a:endParaRPr>
          </a:p>
        </p:txBody>
      </p:sp>
      <p:sp>
        <p:nvSpPr>
          <p:cNvPr id="21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21075"/>
          </a:xfrm>
          <a:prstGeom prst="rect">
            <a:avLst/>
          </a:prstGeom>
        </p:spPr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710640" y="4459680"/>
            <a:ext cx="5680800" cy="4223160"/>
          </a:xfrm>
          <a:prstGeom prst="rect">
            <a:avLst/>
          </a:prstGeom>
        </p:spPr>
        <p:txBody>
          <a:bodyPr lIns="94320" tIns="47160" rIns="94320" bIns="4716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4023000" y="8918280"/>
            <a:ext cx="3077280" cy="4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320" tIns="47160" rIns="94320" bIns="47160" anchor="b">
            <a:noAutofit/>
          </a:bodyPr>
          <a:lstStyle/>
          <a:p>
            <a:pPr algn="r">
              <a:lnSpc>
                <a:spcPct val="100000"/>
              </a:lnSpc>
            </a:pPr>
            <a:fld id="{EA07D5EC-43CB-4A95-960F-65E4FE5AF3FD}" type="slidenum">
              <a:rPr lang="en-US" sz="1300" b="0" strike="noStrike" spc="-1">
                <a:solidFill>
                  <a:srgbClr val="000000"/>
                </a:solidFill>
                <a:latin typeface="Arial"/>
                <a:ea typeface="Arial"/>
              </a:rPr>
              <a:t>4</a:t>
            </a:fld>
            <a:endParaRPr lang="en-US" sz="1300" b="0" strike="noStrike" spc="-1">
              <a:latin typeface="Arial"/>
            </a:endParaRPr>
          </a:p>
        </p:txBody>
      </p:sp>
      <p:sp>
        <p:nvSpPr>
          <p:cNvPr id="22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204920" y="704880"/>
            <a:ext cx="4691880" cy="3520440"/>
          </a:xfrm>
          <a:prstGeom prst="rect">
            <a:avLst/>
          </a:prstGeom>
        </p:spPr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710640" y="4459680"/>
            <a:ext cx="5680800" cy="4223160"/>
          </a:xfrm>
          <a:prstGeom prst="rect">
            <a:avLst/>
          </a:prstGeom>
        </p:spPr>
        <p:txBody>
          <a:bodyPr lIns="94320" tIns="47160" rIns="94320" bIns="4716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4023000" y="8918280"/>
            <a:ext cx="3077640" cy="468360"/>
          </a:xfrm>
          <a:prstGeom prst="rect">
            <a:avLst/>
          </a:prstGeom>
          <a:noFill/>
          <a:ln>
            <a:noFill/>
          </a:ln>
        </p:spPr>
        <p:txBody>
          <a:bodyPr lIns="94320" tIns="47160" rIns="94320" bIns="47160" anchor="b">
            <a:noAutofit/>
          </a:bodyPr>
          <a:lstStyle/>
          <a:p>
            <a:pPr algn="r">
              <a:lnSpc>
                <a:spcPct val="100000"/>
              </a:lnSpc>
            </a:pPr>
            <a:fld id="{D833064F-39B1-4E7A-8155-A72CFDB44CF2}" type="slidenum">
              <a:rPr lang="en-US" sz="1400" b="0" strike="noStrike" spc="-1">
                <a:latin typeface="Times New Roman"/>
              </a:rPr>
              <a:t>5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3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204920" y="704880"/>
            <a:ext cx="4692240" cy="3520800"/>
          </a:xfrm>
          <a:prstGeom prst="rect">
            <a:avLst/>
          </a:prstGeom>
        </p:spPr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710640" y="4459680"/>
            <a:ext cx="5681160" cy="4223520"/>
          </a:xfrm>
          <a:prstGeom prst="rect">
            <a:avLst/>
          </a:prstGeom>
        </p:spPr>
        <p:txBody>
          <a:bodyPr lIns="94320" tIns="47160" rIns="94320" bIns="4716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4023000" y="8918280"/>
            <a:ext cx="3077640" cy="468360"/>
          </a:xfrm>
          <a:prstGeom prst="rect">
            <a:avLst/>
          </a:prstGeom>
          <a:noFill/>
          <a:ln>
            <a:noFill/>
          </a:ln>
        </p:spPr>
        <p:txBody>
          <a:bodyPr lIns="94320" tIns="47160" rIns="94320" bIns="47160" anchor="b">
            <a:noAutofit/>
          </a:bodyPr>
          <a:lstStyle/>
          <a:p>
            <a:pPr algn="r">
              <a:lnSpc>
                <a:spcPct val="100000"/>
              </a:lnSpc>
            </a:pPr>
            <a:fld id="{D1E6A901-BD7C-457E-B94A-F68367AB07C8}" type="slidenum">
              <a:rPr lang="en-US" sz="1400" b="0" strike="noStrike" spc="-1">
                <a:latin typeface="Times New Roman"/>
              </a:rPr>
              <a:t>7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4023000" y="8918280"/>
            <a:ext cx="3077640" cy="46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320" tIns="47160" rIns="94320" bIns="47160" anchor="b">
            <a:noAutofit/>
          </a:bodyPr>
          <a:lstStyle/>
          <a:p>
            <a:pPr algn="r">
              <a:lnSpc>
                <a:spcPct val="100000"/>
              </a:lnSpc>
            </a:pPr>
            <a:fld id="{B21913CA-DD62-463C-B338-DC3FD6EA1715}" type="slidenum">
              <a:rPr lang="en-US" sz="1300" b="0" strike="noStrike" spc="-1">
                <a:solidFill>
                  <a:srgbClr val="000000"/>
                </a:solidFill>
                <a:latin typeface="Arial"/>
                <a:ea typeface="Arial"/>
              </a:rPr>
              <a:t>7</a:t>
            </a:fld>
            <a:endParaRPr lang="en-US" sz="1300" b="0" strike="noStrike" spc="-1">
              <a:latin typeface="Arial"/>
            </a:endParaRPr>
          </a:p>
        </p:txBody>
      </p:sp>
      <p:sp>
        <p:nvSpPr>
          <p:cNvPr id="239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21075"/>
          </a:xfrm>
          <a:prstGeom prst="rect">
            <a:avLst/>
          </a:prstGeom>
        </p:spPr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710640" y="4459680"/>
            <a:ext cx="5681160" cy="4223520"/>
          </a:xfrm>
          <a:prstGeom prst="rect">
            <a:avLst/>
          </a:prstGeom>
        </p:spPr>
        <p:txBody>
          <a:bodyPr lIns="94320" tIns="47160" rIns="94320" bIns="4716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0009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4023000" y="8918280"/>
            <a:ext cx="3077640" cy="468360"/>
          </a:xfrm>
          <a:prstGeom prst="rect">
            <a:avLst/>
          </a:prstGeom>
          <a:noFill/>
          <a:ln>
            <a:noFill/>
          </a:ln>
        </p:spPr>
        <p:txBody>
          <a:bodyPr lIns="94320" tIns="47160" rIns="94320" bIns="47160" anchor="b">
            <a:noAutofit/>
          </a:bodyPr>
          <a:lstStyle/>
          <a:p>
            <a:pPr algn="r">
              <a:lnSpc>
                <a:spcPct val="100000"/>
              </a:lnSpc>
            </a:pPr>
            <a:fld id="{D1E6A901-BD7C-457E-B94A-F68367AB07C8}" type="slidenum">
              <a:rPr lang="en-US" sz="1400" b="0" strike="noStrike" spc="-1">
                <a:latin typeface="Times New Roman"/>
              </a:rPr>
              <a:t>8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4023000" y="8918280"/>
            <a:ext cx="3077640" cy="46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320" tIns="47160" rIns="94320" bIns="47160" anchor="b">
            <a:noAutofit/>
          </a:bodyPr>
          <a:lstStyle/>
          <a:p>
            <a:pPr algn="r">
              <a:lnSpc>
                <a:spcPct val="100000"/>
              </a:lnSpc>
            </a:pPr>
            <a:fld id="{B21913CA-DD62-463C-B338-DC3FD6EA1715}" type="slidenum">
              <a:rPr lang="en-US" sz="1300" b="0" strike="noStrike" spc="-1">
                <a:solidFill>
                  <a:srgbClr val="000000"/>
                </a:solidFill>
                <a:latin typeface="Arial"/>
                <a:ea typeface="Arial"/>
              </a:rPr>
              <a:t>8</a:t>
            </a:fld>
            <a:endParaRPr lang="en-US" sz="1300" b="0" strike="noStrike" spc="-1">
              <a:latin typeface="Arial"/>
            </a:endParaRPr>
          </a:p>
        </p:txBody>
      </p:sp>
      <p:sp>
        <p:nvSpPr>
          <p:cNvPr id="239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21075"/>
          </a:xfrm>
          <a:prstGeom prst="rect">
            <a:avLst/>
          </a:prstGeom>
        </p:spPr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710640" y="4459680"/>
            <a:ext cx="5681160" cy="4223520"/>
          </a:xfrm>
          <a:prstGeom prst="rect">
            <a:avLst/>
          </a:prstGeom>
        </p:spPr>
        <p:txBody>
          <a:bodyPr lIns="94320" tIns="47160" rIns="94320" bIns="4716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4023000" y="8918280"/>
            <a:ext cx="3077640" cy="468360"/>
          </a:xfrm>
          <a:prstGeom prst="rect">
            <a:avLst/>
          </a:prstGeom>
          <a:noFill/>
          <a:ln>
            <a:noFill/>
          </a:ln>
        </p:spPr>
        <p:txBody>
          <a:bodyPr lIns="94320" tIns="47160" rIns="94320" bIns="47160" anchor="b">
            <a:noAutofit/>
          </a:bodyPr>
          <a:lstStyle/>
          <a:p>
            <a:pPr algn="r">
              <a:lnSpc>
                <a:spcPct val="100000"/>
              </a:lnSpc>
            </a:pPr>
            <a:fld id="{BE8CFE93-64DE-464C-860D-A6DE2CF5EB61}" type="slidenum">
              <a:rPr lang="en-US" sz="1400" b="0" strike="noStrike" spc="-1">
                <a:latin typeface="Times New Roman"/>
              </a:rPr>
              <a:t>9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4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21075"/>
          </a:xfrm>
          <a:prstGeom prst="rect">
            <a:avLst/>
          </a:prstGeom>
        </p:spPr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710640" y="4459680"/>
            <a:ext cx="5681160" cy="4223520"/>
          </a:xfrm>
          <a:prstGeom prst="rect">
            <a:avLst/>
          </a:prstGeom>
        </p:spPr>
        <p:txBody>
          <a:bodyPr lIns="94320" tIns="47160" rIns="94320" bIns="4716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00280" y="1600200"/>
            <a:ext cx="78865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800280" y="3964320"/>
            <a:ext cx="78865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800280" y="160020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841640" y="160020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800280" y="396432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841640" y="396432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800280" y="1600200"/>
            <a:ext cx="25390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466800" y="1600200"/>
            <a:ext cx="25390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132960" y="1600200"/>
            <a:ext cx="25390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800280" y="3964320"/>
            <a:ext cx="25390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466800" y="3964320"/>
            <a:ext cx="25390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132960" y="3964320"/>
            <a:ext cx="25390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800280" y="1600200"/>
            <a:ext cx="788652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00280" y="1600200"/>
            <a:ext cx="788652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00280" y="1600200"/>
            <a:ext cx="3848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841640" y="1600200"/>
            <a:ext cx="3848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774720" y="274680"/>
            <a:ext cx="791172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800280" y="160020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841640" y="1600200"/>
            <a:ext cx="3848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800280" y="396432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800280" y="1600200"/>
            <a:ext cx="788652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00280" y="1600200"/>
            <a:ext cx="3848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841640" y="160020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841640" y="396432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800280" y="160020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841640" y="160020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00280" y="3964320"/>
            <a:ext cx="78865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800280" y="1600200"/>
            <a:ext cx="78865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800280" y="3964320"/>
            <a:ext cx="78865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800280" y="160020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841640" y="160020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800280" y="396432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841640" y="396432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800280" y="1600200"/>
            <a:ext cx="25390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3466800" y="1600200"/>
            <a:ext cx="25390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132960" y="1600200"/>
            <a:ext cx="25390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800280" y="3964320"/>
            <a:ext cx="25390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3466800" y="3964320"/>
            <a:ext cx="25390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6132960" y="3964320"/>
            <a:ext cx="25390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ubTitle"/>
          </p:nvPr>
        </p:nvSpPr>
        <p:spPr>
          <a:xfrm>
            <a:off x="800280" y="1600200"/>
            <a:ext cx="788652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800280" y="1600200"/>
            <a:ext cx="788652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800280" y="1600200"/>
            <a:ext cx="3848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841640" y="1600200"/>
            <a:ext cx="3848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800280" y="1600200"/>
            <a:ext cx="788652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subTitle"/>
          </p:nvPr>
        </p:nvSpPr>
        <p:spPr>
          <a:xfrm>
            <a:off x="774720" y="274680"/>
            <a:ext cx="791172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800280" y="160020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841640" y="1600200"/>
            <a:ext cx="3848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800280" y="396432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800280" y="1600200"/>
            <a:ext cx="3848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841640" y="160020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841640" y="396432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800280" y="160020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841640" y="160020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800280" y="3964320"/>
            <a:ext cx="78865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800280" y="1600200"/>
            <a:ext cx="78865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800280" y="3964320"/>
            <a:ext cx="78865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800280" y="160020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841640" y="160020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800280" y="396432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4841640" y="396432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800280" y="1600200"/>
            <a:ext cx="25390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466800" y="1600200"/>
            <a:ext cx="25390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132960" y="1600200"/>
            <a:ext cx="25390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body"/>
          </p:nvPr>
        </p:nvSpPr>
        <p:spPr>
          <a:xfrm>
            <a:off x="800280" y="3964320"/>
            <a:ext cx="25390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 type="body"/>
          </p:nvPr>
        </p:nvSpPr>
        <p:spPr>
          <a:xfrm>
            <a:off x="3466800" y="3964320"/>
            <a:ext cx="25390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7"/>
          <p:cNvSpPr>
            <a:spLocks noGrp="1"/>
          </p:cNvSpPr>
          <p:nvPr>
            <p:ph type="body"/>
          </p:nvPr>
        </p:nvSpPr>
        <p:spPr>
          <a:xfrm>
            <a:off x="6132960" y="3964320"/>
            <a:ext cx="25390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subTitle"/>
          </p:nvPr>
        </p:nvSpPr>
        <p:spPr>
          <a:xfrm>
            <a:off x="800280" y="1600200"/>
            <a:ext cx="788652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800280" y="1600200"/>
            <a:ext cx="788652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800280" y="1600200"/>
            <a:ext cx="3848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841640" y="1600200"/>
            <a:ext cx="3848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800280" y="1600200"/>
            <a:ext cx="3848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841640" y="1600200"/>
            <a:ext cx="3848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subTitle"/>
          </p:nvPr>
        </p:nvSpPr>
        <p:spPr>
          <a:xfrm>
            <a:off x="774720" y="274680"/>
            <a:ext cx="791172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800280" y="160020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841640" y="1600200"/>
            <a:ext cx="3848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800280" y="396432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800280" y="1600200"/>
            <a:ext cx="3848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841640" y="160020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841640" y="396432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800280" y="160020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841640" y="160020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800280" y="3964320"/>
            <a:ext cx="78865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800280" y="1600200"/>
            <a:ext cx="78865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800280" y="3964320"/>
            <a:ext cx="78865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800280" y="160020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841640" y="160020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800280" y="396432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body"/>
          </p:nvPr>
        </p:nvSpPr>
        <p:spPr>
          <a:xfrm>
            <a:off x="4841640" y="396432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800280" y="1600200"/>
            <a:ext cx="25390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3466800" y="1600200"/>
            <a:ext cx="25390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6132960" y="1600200"/>
            <a:ext cx="25390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body"/>
          </p:nvPr>
        </p:nvSpPr>
        <p:spPr>
          <a:xfrm>
            <a:off x="800280" y="3964320"/>
            <a:ext cx="25390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6"/>
          <p:cNvSpPr>
            <a:spLocks noGrp="1"/>
          </p:cNvSpPr>
          <p:nvPr>
            <p:ph type="body"/>
          </p:nvPr>
        </p:nvSpPr>
        <p:spPr>
          <a:xfrm>
            <a:off x="3466800" y="3964320"/>
            <a:ext cx="25390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7"/>
          <p:cNvSpPr>
            <a:spLocks noGrp="1"/>
          </p:cNvSpPr>
          <p:nvPr>
            <p:ph type="body"/>
          </p:nvPr>
        </p:nvSpPr>
        <p:spPr>
          <a:xfrm>
            <a:off x="6132960" y="3964320"/>
            <a:ext cx="25390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774720" y="274680"/>
            <a:ext cx="791172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00280" y="160020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841640" y="1600200"/>
            <a:ext cx="3848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800280" y="396432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00280" y="1600200"/>
            <a:ext cx="3848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841640" y="160020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841640" y="396432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00280" y="160020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841640" y="1600200"/>
            <a:ext cx="3848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800280" y="3964320"/>
            <a:ext cx="78865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457200" y="304920"/>
            <a:ext cx="8229240" cy="6171840"/>
          </a:xfrm>
          <a:prstGeom prst="rect">
            <a:avLst/>
          </a:prstGeom>
          <a:noFill/>
          <a:ln w="38160">
            <a:solidFill>
              <a:srgbClr val="3399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2"/>
          <p:cNvSpPr/>
          <p:nvPr/>
        </p:nvSpPr>
        <p:spPr>
          <a:xfrm>
            <a:off x="8077320" y="6324480"/>
            <a:ext cx="685440" cy="380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Google Shape;17;p21" descr="Bloomfield Twp logoGIF"/>
          <p:cNvPicPr/>
          <p:nvPr/>
        </p:nvPicPr>
        <p:blipFill>
          <a:blip r:embed="rId14"/>
          <a:stretch/>
        </p:blipFill>
        <p:spPr>
          <a:xfrm>
            <a:off x="620640" y="2346480"/>
            <a:ext cx="4065120" cy="4093920"/>
          </a:xfrm>
          <a:prstGeom prst="rect">
            <a:avLst/>
          </a:prstGeom>
          <a:ln>
            <a:noFill/>
          </a:ln>
        </p:spPr>
      </p:pic>
      <p:pic>
        <p:nvPicPr>
          <p:cNvPr id="3" name="Google Shape;18;p21"/>
          <p:cNvPicPr/>
          <p:nvPr/>
        </p:nvPicPr>
        <p:blipFill>
          <a:blip r:embed="rId15"/>
          <a:stretch/>
        </p:blipFill>
        <p:spPr>
          <a:xfrm>
            <a:off x="6756480" y="5773320"/>
            <a:ext cx="2006280" cy="817560"/>
          </a:xfrm>
          <a:prstGeom prst="rect">
            <a:avLst/>
          </a:prstGeom>
          <a:ln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en-US" sz="36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94D6F0DB-EFA2-41A9-A5B7-6E56BA4B1586}" type="slidenum">
              <a:rPr lang="en-US" sz="1400" b="0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457200" y="304920"/>
            <a:ext cx="8229240" cy="6171840"/>
          </a:xfrm>
          <a:prstGeom prst="rect">
            <a:avLst/>
          </a:prstGeom>
          <a:noFill/>
          <a:ln w="38160">
            <a:solidFill>
              <a:srgbClr val="3399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8077320" y="6324480"/>
            <a:ext cx="685440" cy="380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" name="Google Shape;17;p21" descr="Bloomfield Twp logoGIF"/>
          <p:cNvPicPr/>
          <p:nvPr/>
        </p:nvPicPr>
        <p:blipFill>
          <a:blip r:embed="rId14"/>
          <a:stretch/>
        </p:blipFill>
        <p:spPr>
          <a:xfrm>
            <a:off x="620640" y="2346480"/>
            <a:ext cx="4065120" cy="4093920"/>
          </a:xfrm>
          <a:prstGeom prst="rect">
            <a:avLst/>
          </a:prstGeom>
          <a:ln>
            <a:noFill/>
          </a:ln>
        </p:spPr>
      </p:pic>
      <p:pic>
        <p:nvPicPr>
          <p:cNvPr id="48" name="Google Shape;18;p21"/>
          <p:cNvPicPr/>
          <p:nvPr/>
        </p:nvPicPr>
        <p:blipFill>
          <a:blip r:embed="rId15"/>
          <a:stretch/>
        </p:blipFill>
        <p:spPr>
          <a:xfrm>
            <a:off x="6756480" y="5773320"/>
            <a:ext cx="2006280" cy="817560"/>
          </a:xfrm>
          <a:prstGeom prst="rect">
            <a:avLst/>
          </a:prstGeom>
          <a:ln>
            <a:noFill/>
          </a:ln>
        </p:spPr>
      </p:pic>
      <p:sp>
        <p:nvSpPr>
          <p:cNvPr id="49" name="PlaceHolder 3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en-US" sz="36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800280" y="1600200"/>
            <a:ext cx="386676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4819680" y="1600200"/>
            <a:ext cx="386676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52" name="PlaceHolder 6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53" name="PlaceHolder 7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54" name="PlaceHolder 8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0910B116-1E6A-4CDF-8279-BA8675EAE462}" type="slidenum">
              <a:rPr lang="en-US" sz="1400" b="0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304920"/>
            <a:ext cx="8229240" cy="6171840"/>
          </a:xfrm>
          <a:prstGeom prst="rect">
            <a:avLst/>
          </a:prstGeom>
          <a:noFill/>
          <a:ln w="38160">
            <a:solidFill>
              <a:srgbClr val="3399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8077320" y="6324480"/>
            <a:ext cx="685440" cy="380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Google Shape;17;p21" descr="Bloomfield Twp logoGIF"/>
          <p:cNvPicPr/>
          <p:nvPr/>
        </p:nvPicPr>
        <p:blipFill>
          <a:blip r:embed="rId14"/>
          <a:stretch/>
        </p:blipFill>
        <p:spPr>
          <a:xfrm>
            <a:off x="620640" y="2346480"/>
            <a:ext cx="4065120" cy="4093920"/>
          </a:xfrm>
          <a:prstGeom prst="rect">
            <a:avLst/>
          </a:prstGeom>
          <a:ln>
            <a:noFill/>
          </a:ln>
        </p:spPr>
      </p:pic>
      <p:pic>
        <p:nvPicPr>
          <p:cNvPr id="94" name="Google Shape;18;p21"/>
          <p:cNvPicPr/>
          <p:nvPr/>
        </p:nvPicPr>
        <p:blipFill>
          <a:blip r:embed="rId15"/>
          <a:stretch/>
        </p:blipFill>
        <p:spPr>
          <a:xfrm>
            <a:off x="6756480" y="5773320"/>
            <a:ext cx="2006280" cy="817560"/>
          </a:xfrm>
          <a:prstGeom prst="rect">
            <a:avLst/>
          </a:prstGeom>
          <a:ln>
            <a:noFill/>
          </a:ln>
        </p:spPr>
      </p:pic>
      <p:sp>
        <p:nvSpPr>
          <p:cNvPr id="95" name="PlaceHolder 3"/>
          <p:cNvSpPr>
            <a:spLocks noGrp="1"/>
          </p:cNvSpPr>
          <p:nvPr>
            <p:ph type="title"/>
          </p:nvPr>
        </p:nvSpPr>
        <p:spPr>
          <a:xfrm>
            <a:off x="774720" y="274680"/>
            <a:ext cx="791172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en-US" sz="36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800280" y="1600200"/>
            <a:ext cx="788652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97" name="PlaceHolder 5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8" name="PlaceHolder 6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9" name="PlaceHolder 7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113A720D-74EA-4459-A8D8-80C6A08BBBE9}" type="slidenum">
              <a:rPr lang="en-US" sz="1400" b="0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304920"/>
            <a:ext cx="8229240" cy="6171840"/>
          </a:xfrm>
          <a:prstGeom prst="rect">
            <a:avLst/>
          </a:prstGeom>
          <a:noFill/>
          <a:ln w="38160">
            <a:solidFill>
              <a:srgbClr val="3399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2"/>
          <p:cNvSpPr/>
          <p:nvPr/>
        </p:nvSpPr>
        <p:spPr>
          <a:xfrm>
            <a:off x="8077320" y="6324480"/>
            <a:ext cx="685440" cy="380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8" name="Google Shape;17;p21" descr="Bloomfield Twp logoGIF"/>
          <p:cNvPicPr/>
          <p:nvPr/>
        </p:nvPicPr>
        <p:blipFill>
          <a:blip r:embed="rId14"/>
          <a:stretch/>
        </p:blipFill>
        <p:spPr>
          <a:xfrm>
            <a:off x="620640" y="2346480"/>
            <a:ext cx="4065120" cy="4093920"/>
          </a:xfrm>
          <a:prstGeom prst="rect">
            <a:avLst/>
          </a:prstGeom>
          <a:ln>
            <a:noFill/>
          </a:ln>
        </p:spPr>
      </p:pic>
      <p:pic>
        <p:nvPicPr>
          <p:cNvPr id="139" name="Google Shape;18;p21"/>
          <p:cNvPicPr/>
          <p:nvPr/>
        </p:nvPicPr>
        <p:blipFill>
          <a:blip r:embed="rId15"/>
          <a:stretch/>
        </p:blipFill>
        <p:spPr>
          <a:xfrm>
            <a:off x="6756480" y="5773320"/>
            <a:ext cx="2006280" cy="817560"/>
          </a:xfrm>
          <a:prstGeom prst="rect">
            <a:avLst/>
          </a:prstGeom>
          <a:ln>
            <a:noFill/>
          </a:ln>
        </p:spPr>
      </p:pic>
      <p:sp>
        <p:nvSpPr>
          <p:cNvPr id="140" name="PlaceHolder 3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91017186-8645-4E03-8DFE-FE00F2523EFA}" type="slidenum">
              <a:rPr lang="en-US" sz="1400" b="0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43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44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fieldtwp.org/PDFForms/OrdinanceComplaintForm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bloomfieldtwp.org/Government/Services/Planning,-Building-and-Ordinance-Department/Codes-Ordinances-Division/Complaint-Form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685800" y="2130480"/>
            <a:ext cx="7772040" cy="2625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70000"/>
              </a:lnSpc>
            </a:pPr>
            <a:br/>
            <a:br/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812880" y="4670280"/>
            <a:ext cx="736560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4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September, 2021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685800" y="1749600"/>
            <a:ext cx="7772040" cy="146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Balmoral Orchards</a:t>
            </a:r>
            <a:br>
              <a:rPr dirty="0"/>
            </a:br>
            <a:r>
              <a:rPr lang="en-US" sz="5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Homeowners Association</a:t>
            </a:r>
            <a:br>
              <a:rPr dirty="0"/>
            </a:br>
            <a:r>
              <a:rPr lang="en-US" sz="5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202</a:t>
            </a:r>
            <a:r>
              <a:rPr lang="en-US" sz="5400" b="0" strike="noStrike" spc="-1" dirty="0">
                <a:latin typeface="Arial"/>
                <a:ea typeface="Arial"/>
              </a:rPr>
              <a:t>1</a:t>
            </a:r>
            <a:r>
              <a:rPr lang="en-US" sz="5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Annual Meeting</a:t>
            </a:r>
            <a:endParaRPr lang="en-US" sz="5400" b="0" strike="noStrike" spc="-1" dirty="0">
              <a:latin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774720" y="274680"/>
            <a:ext cx="791172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Arial"/>
                <a:ea typeface="Arial"/>
              </a:rPr>
              <a:t>New to Balmoral Orchards?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TextShape 2"/>
          <p:cNvSpPr txBox="1"/>
          <p:nvPr/>
        </p:nvSpPr>
        <p:spPr>
          <a:xfrm>
            <a:off x="799920" y="1600200"/>
            <a:ext cx="738792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Arial"/>
              </a:rPr>
              <a:t>As a homeowner, you are automatically a member of the BOPOA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Arial"/>
              </a:rPr>
              <a:t>Contact anyone on the Board for help getting acquainted with the neighborhood.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Arial"/>
              </a:rPr>
              <a:t>You are welcome to get involved in our community!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2" name="Google Shape;189;p17"/>
          <p:cNvPicPr/>
          <p:nvPr/>
        </p:nvPicPr>
        <p:blipFill>
          <a:blip r:embed="rId2"/>
          <a:stretch/>
        </p:blipFill>
        <p:spPr>
          <a:xfrm>
            <a:off x="1194480" y="4503600"/>
            <a:ext cx="2209320" cy="1559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774720" y="274680"/>
            <a:ext cx="791172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Arial"/>
                <a:ea typeface="Arial"/>
              </a:rPr>
              <a:t>Other Ideas/Suggestions?!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810720" y="1222200"/>
            <a:ext cx="7886520" cy="49806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Arial"/>
              </a:rPr>
              <a:t> Thanks!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533520" y="3049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Arial"/>
              </a:rPr>
              <a:t>Balmoral Orchards - Meeting Agenda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800280" y="1600200"/>
            <a:ext cx="387000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215640">
              <a:lnSpc>
                <a:spcPct val="100000"/>
              </a:lnSpc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215640">
              <a:lnSpc>
                <a:spcPct val="100000"/>
              </a:lnSpc>
              <a:spcBef>
                <a:spcPts val="400"/>
              </a:spcBef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TextShape 3"/>
          <p:cNvSpPr txBox="1"/>
          <p:nvPr/>
        </p:nvSpPr>
        <p:spPr>
          <a:xfrm>
            <a:off x="698400" y="1270080"/>
            <a:ext cx="7962480" cy="4419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Neighborhood Business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Review/approval of 2020 meeting minutes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Treasury/Balance Sheet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Dues Status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Officer Intro/Election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Old/New Business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Township Info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New Neighbors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Other Topics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661680" y="1103760"/>
            <a:ext cx="7644600" cy="497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9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Beginning Balance (1/1/2021) 		  $17,220.27</a:t>
            </a:r>
            <a:endParaRPr lang="en-US" sz="2000" b="0" strike="noStrike" spc="-1" dirty="0">
              <a:latin typeface="Arial"/>
            </a:endParaRPr>
          </a:p>
          <a:p>
            <a:pPr marL="343080" indent="-342360" algn="ctr">
              <a:lnSpc>
                <a:spcPct val="90000"/>
              </a:lnSpc>
              <a:spcBef>
                <a:spcPts val="400"/>
              </a:spcBef>
            </a:pPr>
            <a:endParaRPr lang="en-US" sz="2000" b="0" strike="noStrike" spc="-1" dirty="0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	HOA Dues Receipts				$7,625.00</a:t>
            </a:r>
            <a:endParaRPr lang="en-US" sz="2000" b="0" strike="noStrike" spc="-1" dirty="0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  (includes past due year payments)</a:t>
            </a:r>
            <a:endParaRPr lang="en-US" sz="2000" b="0" strike="noStrike" spc="-1" dirty="0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	</a:t>
            </a:r>
            <a:endParaRPr lang="en-US" sz="2000" b="0" strike="noStrike" spc="-1" dirty="0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	Expenses</a:t>
            </a:r>
            <a:endParaRPr lang="en-US" sz="2000" b="0" strike="noStrike" spc="-1" dirty="0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		DTE Energy		   	   	 ($245.38)</a:t>
            </a:r>
            <a:endParaRPr lang="en-US" sz="2000" b="0" strike="noStrike" spc="-1" dirty="0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		Lawn Maintenance  (half year)	  	 ($2,000.00)</a:t>
            </a:r>
            <a:endParaRPr lang="en-US" sz="2000" b="0" strike="noStrike" spc="-1" dirty="0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		Fees					 ($24.00)</a:t>
            </a:r>
            <a:endParaRPr lang="en-US" sz="2000" b="0" strike="noStrike" spc="-1" dirty="0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		Miscellaneous (Legal)   	       		 ($250.00)</a:t>
            </a:r>
            <a:endParaRPr lang="en-US" sz="2000" b="0" strike="noStrike" spc="-1" dirty="0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		HOA Insurance			              ($534.59)</a:t>
            </a:r>
            <a:endParaRPr lang="en-US" sz="2000" b="0" strike="noStrike" spc="-1" dirty="0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		Party Reimbursements			 (846.46)</a:t>
            </a:r>
            <a:endParaRPr lang="en-US" sz="2000" b="0" strike="noStrike" spc="-1" dirty="0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	Ending Balance: 8/26/20201		 $21,443.78</a:t>
            </a:r>
            <a:endParaRPr lang="en-US" sz="2000" b="0" strike="noStrike" spc="-1" dirty="0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00"/>
              </a:spcBef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495360" y="148320"/>
            <a:ext cx="8076600" cy="95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br/>
            <a:r>
              <a:rPr lang="en-US" sz="2800" b="0" strike="noStrike" spc="-1">
                <a:solidFill>
                  <a:srgbClr val="000000"/>
                </a:solidFill>
                <a:latin typeface="Arial"/>
                <a:ea typeface="Arial"/>
              </a:rPr>
              <a:t>Balmoral Orchards – Association Balance Sheet</a:t>
            </a:r>
            <a:br/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520560" y="380880"/>
            <a:ext cx="807660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br/>
            <a:r>
              <a:rPr lang="en-US" sz="3600" b="0" strike="noStrike" spc="-1">
                <a:solidFill>
                  <a:srgbClr val="000000"/>
                </a:solidFill>
                <a:latin typeface="Arial"/>
                <a:ea typeface="Arial"/>
              </a:rPr>
              <a:t>Balmoral Orchards – Dues Status</a:t>
            </a:r>
            <a:br/>
            <a:endParaRPr lang="en-US" sz="3600" b="0" strike="noStrike" spc="-1"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698400" y="1359000"/>
            <a:ext cx="7911360" cy="504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90000"/>
              </a:lnSpc>
              <a:buClr>
                <a:srgbClr val="FF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FF0000"/>
                </a:solidFill>
                <a:latin typeface="Arial"/>
                <a:ea typeface="Arial"/>
              </a:rPr>
              <a:t>56 Members have paid dues in-full (Thank you!)</a:t>
            </a:r>
            <a:endParaRPr lang="en-US" sz="2000" b="0" strike="noStrike" spc="-1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00"/>
              </a:spcBef>
            </a:pPr>
            <a:endParaRPr lang="en-US" sz="2000" b="0" strike="noStrike" spc="-1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FF0000"/>
                </a:solidFill>
                <a:latin typeface="Arial"/>
                <a:ea typeface="Arial"/>
              </a:rPr>
              <a:t> 8 Members have unpaid dues. </a:t>
            </a:r>
            <a:endParaRPr lang="en-US" sz="2000" b="0" strike="noStrike" spc="-1">
              <a:latin typeface="Arial"/>
            </a:endParaRPr>
          </a:p>
          <a:p>
            <a:pPr marL="343080" indent="-215280">
              <a:lnSpc>
                <a:spcPct val="90000"/>
              </a:lnSpc>
              <a:spcBef>
                <a:spcPts val="400"/>
              </a:spcBef>
            </a:pPr>
            <a:endParaRPr lang="en-US" sz="2000" b="0" strike="noStrike" spc="-1">
              <a:latin typeface="Arial"/>
            </a:endParaRPr>
          </a:p>
          <a:p>
            <a:pPr marL="743040" lvl="1" indent="-285120">
              <a:lnSpc>
                <a:spcPct val="90000"/>
              </a:lnSpc>
              <a:spcBef>
                <a:spcPts val="58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900" b="1" strike="noStrike" spc="-1">
                <a:solidFill>
                  <a:srgbClr val="000000"/>
                </a:solidFill>
                <a:latin typeface="Arial"/>
                <a:ea typeface="Arial"/>
              </a:rPr>
              <a:t>Total Outstanding Dues: ($1,030)</a:t>
            </a:r>
            <a:endParaRPr lang="en-US" sz="2900" b="0" strike="noStrike" spc="-1">
              <a:latin typeface="Arial"/>
            </a:endParaRPr>
          </a:p>
          <a:p>
            <a:pPr marL="743040" indent="-285120">
              <a:lnSpc>
                <a:spcPct val="90000"/>
              </a:lnSpc>
              <a:spcBef>
                <a:spcPts val="581"/>
              </a:spcBef>
            </a:pPr>
            <a:endParaRPr lang="en-US" sz="2900" b="0" strike="noStrike" spc="-1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Arial"/>
              </a:rPr>
              <a:t>Dues notices will be sent in January, 2022 and collected by January 31, 2022.</a:t>
            </a:r>
            <a:endParaRPr lang="en-US" sz="2000" b="0" strike="noStrike" spc="-1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Arial"/>
              </a:rPr>
              <a:t>After February 28, 2022, all outstanding dues will be assessed a $25 late fee.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774720" y="274680"/>
            <a:ext cx="791172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Arial"/>
                <a:ea typeface="Arial"/>
              </a:rPr>
              <a:t>Balmoral Officers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TextShape 2"/>
          <p:cNvSpPr txBox="1"/>
          <p:nvPr/>
        </p:nvSpPr>
        <p:spPr>
          <a:xfrm>
            <a:off x="524160" y="3835440"/>
            <a:ext cx="8001720" cy="12398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Any volunteers interested to assume a Board position?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Additional volunteers welcome!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800280" lvl="1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Social chair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Motion to approve/reject the current Board?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99" name="Table 3"/>
          <p:cNvGraphicFramePr/>
          <p:nvPr/>
        </p:nvGraphicFramePr>
        <p:xfrm>
          <a:off x="1539720" y="1310400"/>
          <a:ext cx="5648040" cy="2280240"/>
        </p:xfrm>
        <a:graphic>
          <a:graphicData uri="http://schemas.openxmlformats.org/drawingml/2006/table">
            <a:tbl>
              <a:tblPr/>
              <a:tblGrid>
                <a:gridCol w="2715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Current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President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Peter Rosinski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Vice President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Eric Pearson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Secretary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Carol Pearson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Treasurer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Carlos Guerrero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774720" y="274680"/>
            <a:ext cx="7911720" cy="648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Arial"/>
                <a:ea typeface="Arial"/>
              </a:rPr>
              <a:t>Old/New Business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534256" y="965520"/>
            <a:ext cx="7999184" cy="497294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858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Social Calendar: Do we proceed for the coming year?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b="0" strike="noStrike" spc="-1" dirty="0">
                <a:solidFill>
                  <a:srgbClr val="000000"/>
                </a:solidFill>
                <a:latin typeface="Arial"/>
                <a:ea typeface="Arial"/>
              </a:rPr>
              <a:t>Halloween Parade/Party, Balmoral Ladies Holiday Get-Together, Spring/Summer Block Party?</a:t>
            </a: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b="0" strike="noStrike" spc="-1" dirty="0">
                <a:solidFill>
                  <a:srgbClr val="000000"/>
                </a:solidFill>
                <a:latin typeface="Arial"/>
                <a:ea typeface="Arial"/>
              </a:rPr>
              <a:t>New ideas: </a:t>
            </a:r>
          </a:p>
          <a:p>
            <a:pPr marL="1200240" lvl="2" indent="-285480"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b="0" strike="noStrike" spc="-1" dirty="0">
                <a:solidFill>
                  <a:srgbClr val="000000"/>
                </a:solidFill>
                <a:latin typeface="Arial"/>
                <a:ea typeface="Arial"/>
              </a:rPr>
              <a:t>Food Trucks: Balmoral has hosted twice so far. Interest in continuing? Ideas for types of food truck?</a:t>
            </a: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  <a:p>
            <a:pPr marL="514440" indent="-456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Roads: Is there interest in repairing our roads?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b="0" strike="noStrike" spc="-1" dirty="0">
                <a:solidFill>
                  <a:srgbClr val="000000"/>
                </a:solidFill>
                <a:latin typeface="Arial"/>
                <a:ea typeface="Arial"/>
              </a:rPr>
              <a:t>Kirkwood has completed its 3 </a:t>
            </a:r>
            <a:r>
              <a:rPr lang="en-US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yr</a:t>
            </a:r>
            <a:r>
              <a:rPr lang="en-US" b="0" strike="noStrike" spc="-1" dirty="0">
                <a:solidFill>
                  <a:srgbClr val="000000"/>
                </a:solidFill>
                <a:latin typeface="Arial"/>
                <a:ea typeface="Arial"/>
              </a:rPr>
              <a:t> project.</a:t>
            </a:r>
          </a:p>
          <a:p>
            <a:pPr marL="1200240" lvl="2" indent="-285480"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pc="-1" dirty="0">
                <a:solidFill>
                  <a:srgbClr val="000000"/>
                </a:solidFill>
                <a:latin typeface="Arial"/>
              </a:rPr>
              <a:t>Final cost for 170 homes: $11,457/home (26% below original estimate)</a:t>
            </a:r>
          </a:p>
          <a:p>
            <a:pPr marL="743040" lvl="1" indent="-285480"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b="0" strike="noStrike" spc="-1" dirty="0">
                <a:solidFill>
                  <a:srgbClr val="000000"/>
                </a:solidFill>
                <a:latin typeface="Arial"/>
              </a:rPr>
              <a:t>Balmoral independent investigation has secured quotes of appr. $3,000/home (10yr life) and $5,600/home (20yr life)</a:t>
            </a:r>
          </a:p>
          <a:p>
            <a:pPr marL="1200240" lvl="2" indent="-285480"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pc="-1" dirty="0">
                <a:solidFill>
                  <a:srgbClr val="000000"/>
                </a:solidFill>
                <a:latin typeface="Arial"/>
              </a:rPr>
              <a:t>Culverts, landscape repair, etc. not included</a:t>
            </a:r>
          </a:p>
          <a:p>
            <a:pPr marL="743040" lvl="1" indent="-285480"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b="0" strike="noStrike" spc="-1" dirty="0">
                <a:solidFill>
                  <a:srgbClr val="000000"/>
                </a:solidFill>
                <a:latin typeface="Arial"/>
              </a:rPr>
              <a:t>More investigation/discussion needed. 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b="0" strike="noStrike" spc="-1" dirty="0">
                <a:solidFill>
                  <a:srgbClr val="000000"/>
                </a:solidFill>
                <a:latin typeface="Arial"/>
                <a:ea typeface="Arial"/>
              </a:rPr>
              <a:t>This topic is raised annually at our POA meetings, but participation is too low to gauge interest. </a:t>
            </a: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534256" y="923400"/>
            <a:ext cx="8075488" cy="5121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Arial"/>
                <a:ea typeface="Arial"/>
              </a:rPr>
              <a:t>Luminaries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: a success in 20/21 on NY Eve: repeat?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774720" y="274680"/>
            <a:ext cx="7911720" cy="64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Arial"/>
                <a:ea typeface="Arial"/>
              </a:rPr>
              <a:t>Old/New Business</a:t>
            </a:r>
            <a:endParaRPr lang="en-US" sz="3600" b="0" strike="noStrike" spc="-1">
              <a:latin typeface="Arial"/>
            </a:endParaRPr>
          </a:p>
        </p:txBody>
      </p:sp>
      <p:pic>
        <p:nvPicPr>
          <p:cNvPr id="3" name="Picture 2" descr="A picture containing text, outdoor, sky, tree&#10;&#10;Description automatically generated">
            <a:extLst>
              <a:ext uri="{FF2B5EF4-FFF2-40B4-BE49-F238E27FC236}">
                <a16:creationId xmlns:a16="http://schemas.microsoft.com/office/drawing/2014/main" id="{D7E7AF6A-9292-834B-A19C-D35371977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56" y="2505128"/>
            <a:ext cx="8075488" cy="307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84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534256" y="923400"/>
            <a:ext cx="8075488" cy="5121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By-laws: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The current by-laws can be found on the Balmoral Orchards website. 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spc="-1" dirty="0">
                <a:solidFill>
                  <a:srgbClr val="000000"/>
                </a:solidFill>
                <a:latin typeface="Arial"/>
              </a:rPr>
              <a:t>Pending MI state legislation regarding HOA bylaws/restrictions has prompted a review of BOPOA bylaws.  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New drafts have been prepared and are being reviewed.</a:t>
            </a:r>
            <a:endParaRPr lang="en-US" sz="2400" spc="-1" dirty="0">
              <a:solidFill>
                <a:srgbClr val="000000"/>
              </a:solidFill>
              <a:latin typeface="Arial"/>
              <a:ea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spc="-1" dirty="0">
                <a:solidFill>
                  <a:srgbClr val="000000"/>
                </a:solidFill>
                <a:latin typeface="Arial"/>
              </a:rPr>
              <a:t>Revised bylaws would need POA approval, and then be registered with the state.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spc="-1" dirty="0">
                <a:solidFill>
                  <a:srgbClr val="000000"/>
                </a:solidFill>
                <a:latin typeface="Arial"/>
              </a:rPr>
              <a:t>Investigation ongoing.  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774720" y="274680"/>
            <a:ext cx="7911720" cy="64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Arial"/>
                <a:ea typeface="Arial"/>
              </a:rPr>
              <a:t>Old/New Business</a:t>
            </a:r>
            <a:endParaRPr lang="en-US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609480" y="380880"/>
            <a:ext cx="8229240" cy="5922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Arial"/>
              </a:rPr>
              <a:t>Bloomfield Township Ordinance Questions?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1409760" y="5179680"/>
            <a:ext cx="6152760" cy="64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0" i="1" strike="noStrike" spc="-1">
                <a:solidFill>
                  <a:srgbClr val="000000"/>
                </a:solidFill>
                <a:latin typeface="Arial"/>
                <a:ea typeface="Arial"/>
              </a:rPr>
              <a:t>http://www.bloomfieldtwp.org/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206" name="CustomShape 3"/>
          <p:cNvSpPr/>
          <p:nvPr/>
        </p:nvSpPr>
        <p:spPr>
          <a:xfrm>
            <a:off x="1101240" y="1523880"/>
            <a:ext cx="7006320" cy="51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Arial"/>
              </a:rPr>
              <a:t>Ordinances and Resolutions</a:t>
            </a:r>
            <a:endParaRPr lang="en-US" sz="2800" b="0" strike="noStrike" spc="-1">
              <a:latin typeface="Arial"/>
            </a:endParaRPr>
          </a:p>
        </p:txBody>
      </p:sp>
      <p:graphicFrame>
        <p:nvGraphicFramePr>
          <p:cNvPr id="207" name="Table 4"/>
          <p:cNvGraphicFramePr/>
          <p:nvPr/>
        </p:nvGraphicFramePr>
        <p:xfrm>
          <a:off x="1316520" y="2311920"/>
          <a:ext cx="6576480" cy="2011680"/>
        </p:xfrm>
        <a:graphic>
          <a:graphicData uri="http://schemas.openxmlformats.org/drawingml/2006/table">
            <a:tbl>
              <a:tblPr/>
              <a:tblGrid>
                <a:gridCol w="6576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If you have an Ordinance question, complaint or comment, there are several ways to contact the Ordinance Division:</a:t>
                      </a:r>
                      <a:br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Phone 248-594-2845</a:t>
                      </a:r>
                      <a:br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Submit a  </a:t>
                      </a:r>
                      <a:r>
                        <a:rPr lang="en-US" sz="1800" b="0" u="sng" strike="noStrike" spc="-1">
                          <a:solidFill>
                            <a:srgbClr val="009999"/>
                          </a:solidFill>
                          <a:uFillTx/>
                          <a:latin typeface="Arial"/>
                          <a:ea typeface="Arial"/>
                          <a:hlinkClick r:id="rId3"/>
                        </a:rPr>
                        <a:t>Form </a:t>
                      </a: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by Fax 248-433-7729</a:t>
                      </a:r>
                      <a:br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Submit an </a:t>
                      </a:r>
                      <a:r>
                        <a:rPr lang="en-US" sz="1800" b="0" u="sng" strike="noStrike" spc="-1">
                          <a:solidFill>
                            <a:srgbClr val="009999"/>
                          </a:solidFill>
                          <a:uFillTx/>
                          <a:latin typeface="Arial"/>
                          <a:ea typeface="Arial"/>
                          <a:hlinkClick r:id="rId4"/>
                        </a:rPr>
                        <a:t>Online Form</a:t>
                      </a: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 by Email</a:t>
                      </a:r>
                      <a:br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The Ordinance Division will respond to you as soon as possible.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142560" marR="1425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5D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17888</TotalTime>
  <Words>637</Words>
  <Application>Microsoft Macintosh PowerPoint</Application>
  <PresentationFormat>On-screen Show (4:3)</PresentationFormat>
  <Paragraphs>93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subject/>
  <dc:creator>Eric R. Pearson</dc:creator>
  <dc:description/>
  <cp:lastModifiedBy>Eric Pearson</cp:lastModifiedBy>
  <cp:revision>27</cp:revision>
  <dcterms:created xsi:type="dcterms:W3CDTF">2006-02-02T20:21:08Z</dcterms:created>
  <dcterms:modified xsi:type="dcterms:W3CDTF">2021-09-27T00:13:11Z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11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